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avi" ContentType="video/x-msvide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95" r:id="rId3"/>
    <p:sldId id="266" r:id="rId4"/>
    <p:sldId id="271" r:id="rId5"/>
    <p:sldId id="300" r:id="rId6"/>
    <p:sldId id="296" r:id="rId7"/>
    <p:sldId id="297" r:id="rId8"/>
    <p:sldId id="301" r:id="rId9"/>
    <p:sldId id="298" r:id="rId10"/>
    <p:sldId id="302" r:id="rId11"/>
    <p:sldId id="299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509C"/>
    <a:srgbClr val="8AA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405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media/hdphoto1.wdp>
</file>

<file path=ppt/media/image1.jpeg>
</file>

<file path=ppt/media/image2.gif>
</file>

<file path=ppt/media/image3.jpeg>
</file>

<file path=ppt/media/image4.png>
</file>

<file path=ppt/media/image5.jpeg>
</file>

<file path=ppt/media/image6.png>
</file>

<file path=ppt/media/image7.png>
</file>

<file path=ppt/media/image8.wmf>
</file>

<file path=ppt/media/image9.wmf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F30B12-F293-4AF4-8490-EF9CF0118086}" type="datetimeFigureOut">
              <a:rPr lang="fr-CA" smtClean="0"/>
              <a:t>2017-02-28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96063-2D88-48F8-8096-99A47A1EDB3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0993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73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6100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8215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0186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750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7095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1060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5774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8844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1535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2308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2ACDA-9543-435E-9A5D-7A7D71A5C9BB}" type="datetimeFigureOut">
              <a:rPr lang="en-CA" smtClean="0"/>
              <a:t>2017-02-28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AB9FC-037E-4EF0-BFD7-D5589964F12E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141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8.w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3" y="0"/>
            <a:ext cx="9144445" cy="685799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089231" y="4537277"/>
            <a:ext cx="7054770" cy="1232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Protrusions driving border cell migration</a:t>
            </a:r>
            <a:endParaRPr lang="en-US" sz="3200" i="1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CA" sz="1600" dirty="0" smtClean="0">
                <a:latin typeface="Segoe UI Light" panose="020B0502040204020203" pitchFamily="34" charset="0"/>
              </a:rPr>
              <a:t>Gregory Emery – IRIC – </a:t>
            </a:r>
            <a:r>
              <a:rPr lang="en-CA" sz="1600" dirty="0" err="1" smtClean="0">
                <a:latin typeface="Segoe UI Light" panose="020B0502040204020203" pitchFamily="34" charset="0"/>
              </a:rPr>
              <a:t>Université</a:t>
            </a:r>
            <a:r>
              <a:rPr lang="en-CA" sz="1600" dirty="0" smtClean="0">
                <a:latin typeface="Segoe UI Light" panose="020B0502040204020203" pitchFamily="34" charset="0"/>
              </a:rPr>
              <a:t> de Montréal</a:t>
            </a:r>
            <a:endParaRPr lang="en-CA" sz="1600" dirty="0"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43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341453"/>
            <a:ext cx="8339559" cy="1012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itre 1"/>
          <p:cNvSpPr>
            <a:spLocks noGrp="1"/>
          </p:cNvSpPr>
          <p:nvPr>
            <p:ph type="title"/>
          </p:nvPr>
        </p:nvSpPr>
        <p:spPr>
          <a:xfrm>
            <a:off x="252473" y="174144"/>
            <a:ext cx="7886700" cy="1325563"/>
          </a:xfrm>
        </p:spPr>
        <p:txBody>
          <a:bodyPr/>
          <a:lstStyle/>
          <a:p>
            <a:r>
              <a:rPr lang="en-CA" dirty="0" smtClean="0">
                <a:solidFill>
                  <a:schemeClr val="bg1"/>
                </a:solidFill>
                <a:latin typeface="Segoe UI Light" panose="020B0502040204020203" pitchFamily="34" charset="0"/>
              </a:rPr>
              <a:t>Dimensions</a:t>
            </a:r>
            <a:endParaRPr lang="en-CA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711376" y="2641232"/>
            <a:ext cx="73662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Segoe UI Light" panose="020B0502040204020203" pitchFamily="34" charset="0"/>
              </a:rPr>
              <a:t>Pixel </a:t>
            </a:r>
            <a:r>
              <a:rPr lang="de-DE" sz="2400" dirty="0" err="1">
                <a:latin typeface="Segoe UI Light" panose="020B0502040204020203" pitchFamily="34" charset="0"/>
              </a:rPr>
              <a:t>size</a:t>
            </a:r>
            <a:r>
              <a:rPr lang="de-DE" sz="2400" dirty="0">
                <a:latin typeface="Segoe UI Light" panose="020B0502040204020203" pitchFamily="34" charset="0"/>
              </a:rPr>
              <a:t>: 0.04 um x 0.04 um</a:t>
            </a:r>
          </a:p>
          <a:p>
            <a:r>
              <a:rPr lang="de-DE" sz="2400" dirty="0" err="1">
                <a:latin typeface="Segoe UI Light" panose="020B0502040204020203" pitchFamily="34" charset="0"/>
              </a:rPr>
              <a:t>Distance</a:t>
            </a:r>
            <a:r>
              <a:rPr lang="de-DE" sz="2400" dirty="0">
                <a:latin typeface="Segoe UI Light" panose="020B0502040204020203" pitchFamily="34" charset="0"/>
              </a:rPr>
              <a:t> </a:t>
            </a:r>
            <a:r>
              <a:rPr lang="de-DE" sz="2400" dirty="0" err="1">
                <a:latin typeface="Segoe UI Light" panose="020B0502040204020203" pitchFamily="34" charset="0"/>
              </a:rPr>
              <a:t>between</a:t>
            </a:r>
            <a:r>
              <a:rPr lang="de-DE" sz="2400" dirty="0">
                <a:latin typeface="Segoe UI Light" panose="020B0502040204020203" pitchFamily="34" charset="0"/>
              </a:rPr>
              <a:t> </a:t>
            </a:r>
            <a:r>
              <a:rPr lang="de-DE" sz="2400" dirty="0" err="1">
                <a:latin typeface="Segoe UI Light" panose="020B0502040204020203" pitchFamily="34" charset="0"/>
              </a:rPr>
              <a:t>frames</a:t>
            </a:r>
            <a:r>
              <a:rPr lang="de-DE" sz="2400" dirty="0">
                <a:latin typeface="Segoe UI Light" panose="020B0502040204020203" pitchFamily="34" charset="0"/>
              </a:rPr>
              <a:t>: 0.185 um</a:t>
            </a:r>
          </a:p>
          <a:p>
            <a:r>
              <a:rPr lang="de-DE" sz="2400" dirty="0">
                <a:latin typeface="Segoe UI Light" panose="020B0502040204020203" pitchFamily="34" charset="0"/>
              </a:rPr>
              <a:t>Z-</a:t>
            </a:r>
            <a:r>
              <a:rPr lang="de-DE" sz="2400" dirty="0" err="1">
                <a:latin typeface="Segoe UI Light" panose="020B0502040204020203" pitchFamily="34" charset="0"/>
              </a:rPr>
              <a:t>stacks</a:t>
            </a:r>
            <a:r>
              <a:rPr lang="de-DE" sz="2400" dirty="0">
                <a:latin typeface="Segoe UI Light" panose="020B0502040204020203" pitchFamily="34" charset="0"/>
              </a:rPr>
              <a:t>: 109 </a:t>
            </a:r>
            <a:r>
              <a:rPr lang="de-DE" sz="2400" dirty="0" err="1">
                <a:latin typeface="Segoe UI Light" panose="020B0502040204020203" pitchFamily="34" charset="0"/>
              </a:rPr>
              <a:t>slices</a:t>
            </a:r>
            <a:r>
              <a:rPr lang="de-DE" sz="2400" dirty="0">
                <a:latin typeface="Segoe UI Light" panose="020B0502040204020203" pitchFamily="34" charset="0"/>
              </a:rPr>
              <a:t>, 19.976 um</a:t>
            </a:r>
          </a:p>
          <a:p>
            <a:r>
              <a:rPr lang="de-DE" sz="2400" dirty="0">
                <a:latin typeface="Segoe UI Light" panose="020B0502040204020203" pitchFamily="34" charset="0"/>
              </a:rPr>
              <a:t>Image </a:t>
            </a:r>
            <a:r>
              <a:rPr lang="de-DE" sz="2400" dirty="0" err="1">
                <a:latin typeface="Segoe UI Light" panose="020B0502040204020203" pitchFamily="34" charset="0"/>
              </a:rPr>
              <a:t>size</a:t>
            </a:r>
            <a:r>
              <a:rPr lang="de-DE" sz="2400" dirty="0">
                <a:latin typeface="Segoe UI Light" panose="020B0502040204020203" pitchFamily="34" charset="0"/>
              </a:rPr>
              <a:t>: 44.98 um x 44.98 um, 1120 </a:t>
            </a:r>
            <a:r>
              <a:rPr lang="de-DE" sz="2400" dirty="0" err="1">
                <a:latin typeface="Segoe UI Light" panose="020B0502040204020203" pitchFamily="34" charset="0"/>
              </a:rPr>
              <a:t>px</a:t>
            </a:r>
            <a:r>
              <a:rPr lang="de-DE" sz="2400" dirty="0">
                <a:latin typeface="Segoe UI Light" panose="020B0502040204020203" pitchFamily="34" charset="0"/>
              </a:rPr>
              <a:t> x 1120 </a:t>
            </a:r>
            <a:r>
              <a:rPr lang="de-DE" sz="2400" dirty="0" err="1">
                <a:latin typeface="Segoe UI Light" panose="020B0502040204020203" pitchFamily="34" charset="0"/>
              </a:rPr>
              <a:t>px</a:t>
            </a:r>
            <a:endParaRPr lang="de-DE" sz="2400" dirty="0">
              <a:latin typeface="Segoe UI Light" panose="020B0502040204020203" pitchFamily="34" charset="0"/>
            </a:endParaRPr>
          </a:p>
          <a:p>
            <a:r>
              <a:rPr lang="de-DE" sz="2400" dirty="0">
                <a:latin typeface="Segoe UI Light" panose="020B0502040204020203" pitchFamily="34" charset="0"/>
              </a:rPr>
              <a:t>Bit </a:t>
            </a:r>
            <a:r>
              <a:rPr lang="de-DE" sz="2400" dirty="0" err="1">
                <a:latin typeface="Segoe UI Light" panose="020B0502040204020203" pitchFamily="34" charset="0"/>
              </a:rPr>
              <a:t>Depth</a:t>
            </a:r>
            <a:r>
              <a:rPr lang="de-DE" sz="2400" dirty="0">
                <a:latin typeface="Segoe UI Light" panose="020B0502040204020203" pitchFamily="34" charset="0"/>
              </a:rPr>
              <a:t>: </a:t>
            </a:r>
            <a:r>
              <a:rPr lang="de-DE" sz="2400" dirty="0" smtClean="0">
                <a:latin typeface="Segoe UI Light" panose="020B0502040204020203" pitchFamily="34" charset="0"/>
              </a:rPr>
              <a:t>16 (</a:t>
            </a:r>
            <a:r>
              <a:rPr lang="de-DE" sz="2400" dirty="0" err="1" smtClean="0">
                <a:latin typeface="Segoe UI Light" panose="020B0502040204020203" pitchFamily="34" charset="0"/>
              </a:rPr>
              <a:t>except</a:t>
            </a:r>
            <a:r>
              <a:rPr lang="de-DE" sz="2400" dirty="0" smtClean="0">
                <a:latin typeface="Segoe UI Light" panose="020B0502040204020203" pitchFamily="34" charset="0"/>
              </a:rPr>
              <a:t> </a:t>
            </a:r>
            <a:r>
              <a:rPr lang="de-DE" sz="2400" dirty="0" err="1" smtClean="0">
                <a:latin typeface="Segoe UI Light" panose="020B0502040204020203" pitchFamily="34" charset="0"/>
              </a:rPr>
              <a:t>merged</a:t>
            </a:r>
            <a:r>
              <a:rPr lang="de-DE" sz="2400" dirty="0" smtClean="0">
                <a:latin typeface="Segoe UI Light" panose="020B0502040204020203" pitchFamily="34" charset="0"/>
              </a:rPr>
              <a:t> </a:t>
            </a:r>
            <a:r>
              <a:rPr lang="de-DE" sz="2400" dirty="0" err="1" smtClean="0">
                <a:latin typeface="Segoe UI Light" panose="020B0502040204020203" pitchFamily="34" charset="0"/>
              </a:rPr>
              <a:t>images</a:t>
            </a:r>
            <a:r>
              <a:rPr lang="de-DE" sz="2400" dirty="0" smtClean="0">
                <a:latin typeface="Segoe UI Light" panose="020B0502040204020203" pitchFamily="34" charset="0"/>
              </a:rPr>
              <a:t>: 8)</a:t>
            </a:r>
            <a:endParaRPr lang="de-DE" sz="2400" dirty="0"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11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ZoneTexte 11"/>
          <p:cNvSpPr txBox="1"/>
          <p:nvPr/>
        </p:nvSpPr>
        <p:spPr>
          <a:xfrm>
            <a:off x="1660966" y="2646089"/>
            <a:ext cx="63950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000" dirty="0" smtClean="0">
                <a:latin typeface="Segoe UI Light" panose="020B0502040204020203" pitchFamily="34" charset="0"/>
              </a:rPr>
              <a:t>Have fun !!!    </a:t>
            </a:r>
            <a:r>
              <a:rPr lang="en-CA" sz="6000" dirty="0" smtClean="0">
                <a:latin typeface="Segoe UI Light" panose="020B0502040204020203" pitchFamily="34" charset="0"/>
                <a:sym typeface="Wingdings" panose="05000000000000000000" pitchFamily="2" charset="2"/>
              </a:rPr>
              <a:t>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2419109" y="4642722"/>
            <a:ext cx="6395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>
                <a:latin typeface="Segoe UI Light" panose="020B0502040204020203" pitchFamily="34" charset="0"/>
              </a:rPr>
              <a:t>g</a:t>
            </a:r>
            <a:r>
              <a:rPr lang="en-CA" sz="2400" dirty="0" smtClean="0">
                <a:latin typeface="Segoe UI Light" panose="020B0502040204020203" pitchFamily="34" charset="0"/>
              </a:rPr>
              <a:t>regory.emery@umontreal.ca</a:t>
            </a:r>
            <a:endParaRPr lang="fr-FR" sz="2400" dirty="0" smtClean="0">
              <a:latin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39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10000" y="1622298"/>
            <a:ext cx="5029200" cy="5007102"/>
          </a:xfrm>
          <a:prstGeom prst="rect">
            <a:avLst/>
          </a:prstGeom>
          <a:ln/>
          <a:effectLst>
            <a:softEdge rad="63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Morphogenesis</a:t>
            </a:r>
          </a:p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Wound healing</a:t>
            </a:r>
          </a:p>
          <a:p>
            <a:endParaRPr lang="en-US" dirty="0" smtClean="0">
              <a:solidFill>
                <a:schemeClr val="tx2">
                  <a:lumMod val="40000"/>
                  <a:lumOff val="60000"/>
                </a:schemeClr>
              </a:solidFill>
              <a:latin typeface="Segoe UI Light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FF0000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Metastasis !</a:t>
            </a:r>
            <a:endParaRPr lang="en-US" dirty="0">
              <a:solidFill>
                <a:srgbClr val="FF0000"/>
              </a:solidFill>
              <a:latin typeface="Segoe UI Light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146" name="Picture 2" descr="http://www.annualreviews.org/na101/home/literatum/publisher/ar/journals/content/cellbio/2009/cellbio.2009.25.issue-1/annurev.cellbio.042308.113231/production/images/medium/cb250407.f7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350" y="1773174"/>
            <a:ext cx="4762500" cy="470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Rectangle 6"/>
          <p:cNvSpPr/>
          <p:nvPr/>
        </p:nvSpPr>
        <p:spPr>
          <a:xfrm>
            <a:off x="0" y="341453"/>
            <a:ext cx="8339559" cy="1012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44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Collective Cell Migration</a:t>
            </a:r>
            <a:endParaRPr lang="en-CA" sz="4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386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791200" y="2286000"/>
            <a:ext cx="281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smtClean="0">
                <a:latin typeface="Segoe UI Light" pitchFamily="34" charset="0"/>
              </a:rPr>
              <a:t>1)  6-8 cells detaches from the epithelium (EMT)</a:t>
            </a:r>
          </a:p>
          <a:p>
            <a:pPr marL="342900" indent="-342900"/>
            <a:endParaRPr lang="en-US" dirty="0">
              <a:latin typeface="Segoe UI Light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791200" y="3200400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smtClean="0">
                <a:latin typeface="Segoe UI Light" pitchFamily="34" charset="0"/>
              </a:rPr>
              <a:t>2)  the cluster is attracted by </a:t>
            </a:r>
            <a:r>
              <a:rPr lang="en-US" dirty="0" err="1" smtClean="0">
                <a:latin typeface="Segoe UI Light" pitchFamily="34" charset="0"/>
              </a:rPr>
              <a:t>ligands</a:t>
            </a:r>
            <a:r>
              <a:rPr lang="en-US" dirty="0" smtClean="0">
                <a:latin typeface="Segoe UI Light" pitchFamily="34" charset="0"/>
              </a:rPr>
              <a:t> of Receptor Tyrosine </a:t>
            </a:r>
            <a:r>
              <a:rPr lang="en-US" dirty="0" err="1" smtClean="0">
                <a:latin typeface="Segoe UI Light" pitchFamily="34" charset="0"/>
              </a:rPr>
              <a:t>Kinases</a:t>
            </a:r>
            <a:r>
              <a:rPr lang="en-US" dirty="0" smtClean="0">
                <a:latin typeface="Segoe UI Light" pitchFamily="34" charset="0"/>
              </a:rPr>
              <a:t> </a:t>
            </a:r>
          </a:p>
          <a:p>
            <a:pPr marL="342900" indent="-342900"/>
            <a:endParaRPr lang="en-US" dirty="0">
              <a:latin typeface="Segoe UI Light" pitchFamily="34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5791200" y="43434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smtClean="0">
                <a:latin typeface="Segoe UI Light" pitchFamily="34" charset="0"/>
              </a:rPr>
              <a:t>3)  Invasive migration toward the nucleus of the </a:t>
            </a:r>
            <a:r>
              <a:rPr lang="en-US" dirty="0" err="1" smtClean="0">
                <a:latin typeface="Segoe UI Light" pitchFamily="34" charset="0"/>
              </a:rPr>
              <a:t>oocyte</a:t>
            </a:r>
            <a:r>
              <a:rPr lang="en-US" dirty="0" smtClean="0">
                <a:latin typeface="Segoe UI Light" pitchFamily="34" charset="0"/>
              </a:rPr>
              <a:t> 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5791200" y="5257800"/>
            <a:ext cx="2581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>
                <a:latin typeface="Segoe UI Light" pitchFamily="34" charset="0"/>
              </a:rPr>
              <a:t>4</a:t>
            </a:r>
            <a:r>
              <a:rPr lang="en-US" dirty="0" smtClean="0">
                <a:latin typeface="Segoe UI Light" pitchFamily="34" charset="0"/>
              </a:rPr>
              <a:t>)  Homing of the cluster</a:t>
            </a:r>
          </a:p>
        </p:txBody>
      </p:sp>
      <p:pic>
        <p:nvPicPr>
          <p:cNvPr id="20" name="Image 19" descr="scheme migration_black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12830" y="2392101"/>
            <a:ext cx="5041103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" name="Rectangle 16"/>
          <p:cNvSpPr/>
          <p:nvPr/>
        </p:nvSpPr>
        <p:spPr>
          <a:xfrm>
            <a:off x="0" y="341453"/>
            <a:ext cx="8339559" cy="1012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itre 1"/>
          <p:cNvSpPr>
            <a:spLocks noGrp="1"/>
          </p:cNvSpPr>
          <p:nvPr>
            <p:ph type="title"/>
          </p:nvPr>
        </p:nvSpPr>
        <p:spPr>
          <a:xfrm>
            <a:off x="252473" y="174144"/>
            <a:ext cx="7886700" cy="1325563"/>
          </a:xfrm>
        </p:spPr>
        <p:txBody>
          <a:bodyPr/>
          <a:lstStyle/>
          <a:p>
            <a:r>
              <a:rPr lang="en-CA" dirty="0" smtClean="0">
                <a:solidFill>
                  <a:schemeClr val="bg1"/>
                </a:solidFill>
                <a:latin typeface="Segoe UI Light" panose="020B0502040204020203" pitchFamily="34" charset="0"/>
              </a:rPr>
              <a:t>Border Cell Migration</a:t>
            </a:r>
            <a:endParaRPr lang="en-CA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01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66889" y="1932972"/>
            <a:ext cx="8108341" cy="40916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/>
          <p:cNvSpPr/>
          <p:nvPr/>
        </p:nvSpPr>
        <p:spPr>
          <a:xfrm>
            <a:off x="0" y="341453"/>
            <a:ext cx="8339559" cy="1012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itre 1"/>
          <p:cNvSpPr>
            <a:spLocks noGrp="1"/>
          </p:cNvSpPr>
          <p:nvPr>
            <p:ph type="title"/>
          </p:nvPr>
        </p:nvSpPr>
        <p:spPr>
          <a:xfrm>
            <a:off x="252473" y="174144"/>
            <a:ext cx="7886700" cy="1325563"/>
          </a:xfrm>
        </p:spPr>
        <p:txBody>
          <a:bodyPr/>
          <a:lstStyle/>
          <a:p>
            <a:r>
              <a:rPr lang="en-CA" dirty="0" smtClean="0">
                <a:solidFill>
                  <a:schemeClr val="bg1"/>
                </a:solidFill>
                <a:latin typeface="Segoe UI Light" panose="020B0502040204020203" pitchFamily="34" charset="0"/>
              </a:rPr>
              <a:t>The Border Cell Cluster</a:t>
            </a:r>
            <a:endParaRPr lang="en-CA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061" y1="24626" x2="23727" y2="25442"/>
                        <a14:foregroundMark x1="22427" y1="35238" x2="22427" y2="35238"/>
                        <a14:foregroundMark x1="20260" y1="41769" x2="20260" y2="41769"/>
                        <a14:foregroundMark x1="21343" y1="55102" x2="21343" y2="55102"/>
                        <a14:foregroundMark x1="27844" y1="70204" x2="27844" y2="70204"/>
                        <a14:foregroundMark x1="45937" y1="73605" x2="45937" y2="73605"/>
                        <a14:foregroundMark x1="59263" y1="59456" x2="59263" y2="59456"/>
                        <a14:foregroundMark x1="77465" y1="51837" x2="77465" y2="51837"/>
                        <a14:foregroundMark x1="80282" y1="42585" x2="80282" y2="42585"/>
                        <a14:foregroundMark x1="55146" y1="32517" x2="55146" y2="32517"/>
                        <a14:foregroundMark x1="35970" y1="26531" x2="35970" y2="26531"/>
                        <a14:backgroundMark x1="33803" y1="15238" x2="33803" y2="15238"/>
                        <a14:backgroundMark x1="41603" y1="16190" x2="41603" y2="16190"/>
                        <a14:backgroundMark x1="42904" y1="16190" x2="44312" y2="16190"/>
                        <a14:backgroundMark x1="50379" y1="17551" x2="52546" y2="17823"/>
                        <a14:backgroundMark x1="60238" y1="19728" x2="61538" y2="19728"/>
                        <a14:backgroundMark x1="66414" y1="22041" x2="67172" y2="22177"/>
                        <a14:backgroundMark x1="72156" y1="24082" x2="72806" y2="24626"/>
                        <a14:backgroundMark x1="87541" y1="48707" x2="87541" y2="48707"/>
                        <a14:backgroundMark x1="85049" y1="58095" x2="83424" y2="59592"/>
                        <a14:backgroundMark x1="76923" y1="70068" x2="73889" y2="73469"/>
                        <a14:backgroundMark x1="57963" y1="83810" x2="52546" y2="81905"/>
                        <a14:backgroundMark x1="43337" y1="78231" x2="27411" y2="72653"/>
                        <a14:backgroundMark x1="22644" y1="70476" x2="15926" y2="63673"/>
                        <a14:backgroundMark x1="13543" y1="56190" x2="13218" y2="49524"/>
                        <a14:backgroundMark x1="14951" y1="36327" x2="15926" y2="31701"/>
                        <a14:backgroundMark x1="17443" y1="20816" x2="19285" y2="18639"/>
                        <a14:backgroundMark x1="26219" y1="16327" x2="28277" y2="15646"/>
                        <a14:backgroundMark x1="31094" y1="14558" x2="31419" y2="14558"/>
                        <a14:backgroundMark x1="31636" y1="14422" x2="31636" y2="14422"/>
                        <a14:backgroundMark x1="33586" y1="14830" x2="33586" y2="14830"/>
                        <a14:backgroundMark x1="33586" y1="14966" x2="33586" y2="14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54" y="1622717"/>
            <a:ext cx="5091778" cy="4054666"/>
          </a:xfrm>
          <a:prstGeom prst="rect">
            <a:avLst/>
          </a:prstGeom>
        </p:spPr>
      </p:pic>
      <p:cxnSp>
        <p:nvCxnSpPr>
          <p:cNvPr id="10" name="Connecteur droit avec flèche 9"/>
          <p:cNvCxnSpPr/>
          <p:nvPr/>
        </p:nvCxnSpPr>
        <p:spPr>
          <a:xfrm flipH="1" flipV="1">
            <a:off x="4945254" y="3648265"/>
            <a:ext cx="914399" cy="609600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/>
          <p:cNvSpPr txBox="1"/>
          <p:nvPr/>
        </p:nvSpPr>
        <p:spPr>
          <a:xfrm>
            <a:off x="5709187" y="3462105"/>
            <a:ext cx="2971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FFC000"/>
                </a:solidFill>
                <a:latin typeface="Segoe UI Light" pitchFamily="34" charset="0"/>
              </a:rPr>
              <a:t>Polarisation :</a:t>
            </a:r>
            <a:endParaRPr lang="fr-FR" sz="2400" dirty="0">
              <a:solidFill>
                <a:srgbClr val="FFC000"/>
              </a:solidFill>
              <a:latin typeface="Segoe UI Light" pitchFamily="34" charset="0"/>
            </a:endParaRPr>
          </a:p>
          <a:p>
            <a:pPr marL="342900" indent="-342900">
              <a:buFontTx/>
              <a:buChar char="-"/>
            </a:pPr>
            <a:r>
              <a:rPr lang="fr-FR" sz="2400" dirty="0" smtClean="0">
                <a:solidFill>
                  <a:srgbClr val="FFC000"/>
                </a:solidFill>
                <a:latin typeface="Segoe UI Light" pitchFamily="34" charset="0"/>
              </a:rPr>
              <a:t>RTK (EGF-R, PVR)</a:t>
            </a:r>
          </a:p>
          <a:p>
            <a:pPr marL="342900" indent="-342900">
              <a:buFontTx/>
              <a:buChar char="-"/>
            </a:pPr>
            <a:r>
              <a:rPr lang="fr-FR" sz="2400" dirty="0">
                <a:solidFill>
                  <a:srgbClr val="FFC000"/>
                </a:solidFill>
                <a:latin typeface="Segoe UI Light" pitchFamily="34" charset="0"/>
              </a:rPr>
              <a:t>Rac</a:t>
            </a:r>
          </a:p>
          <a:p>
            <a:pPr marL="342900" indent="-342900">
              <a:buFontTx/>
              <a:buChar char="-"/>
            </a:pPr>
            <a:r>
              <a:rPr lang="fr-FR" sz="2400" dirty="0" err="1" smtClean="0">
                <a:solidFill>
                  <a:srgbClr val="FFC000"/>
                </a:solidFill>
                <a:latin typeface="Segoe UI Light" pitchFamily="34" charset="0"/>
              </a:rPr>
              <a:t>Actin</a:t>
            </a:r>
            <a:r>
              <a:rPr lang="fr-FR" sz="2400" dirty="0" smtClean="0">
                <a:solidFill>
                  <a:srgbClr val="FFC000"/>
                </a:solidFill>
                <a:latin typeface="Segoe UI Light" pitchFamily="34" charset="0"/>
              </a:rPr>
              <a:t> protrusions</a:t>
            </a:r>
            <a:endParaRPr lang="fr-FR" sz="2400" dirty="0">
              <a:solidFill>
                <a:srgbClr val="FFC000"/>
              </a:solidFill>
              <a:latin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11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341453"/>
            <a:ext cx="8339559" cy="1012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itre 1"/>
          <p:cNvSpPr>
            <a:spLocks noGrp="1"/>
          </p:cNvSpPr>
          <p:nvPr>
            <p:ph type="title"/>
          </p:nvPr>
        </p:nvSpPr>
        <p:spPr>
          <a:xfrm>
            <a:off x="252473" y="174144"/>
            <a:ext cx="7886700" cy="1325563"/>
          </a:xfrm>
        </p:spPr>
        <p:txBody>
          <a:bodyPr/>
          <a:lstStyle/>
          <a:p>
            <a:r>
              <a:rPr lang="en-CA" dirty="0" smtClean="0">
                <a:solidFill>
                  <a:schemeClr val="bg1"/>
                </a:solidFill>
                <a:latin typeface="Segoe UI Light" panose="020B0502040204020203" pitchFamily="34" charset="0"/>
              </a:rPr>
              <a:t>3D image acquisition</a:t>
            </a:r>
            <a:endParaRPr lang="en-CA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pic>
        <p:nvPicPr>
          <p:cNvPr id="3074" name="Picture 2" descr="Schematic outline of optical sec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72" y="2041959"/>
            <a:ext cx="5569750" cy="4409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626341" y="6174345"/>
            <a:ext cx="18015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i="1" dirty="0">
                <a:solidFill>
                  <a:srgbClr val="303030"/>
                </a:solidFill>
                <a:latin typeface="Segoe UI Light" panose="020B0502040204020203" pitchFamily="34" charset="0"/>
              </a:rPr>
              <a:t> </a:t>
            </a:r>
            <a:r>
              <a:rPr lang="fr-FR" sz="1200" i="1" dirty="0" err="1">
                <a:solidFill>
                  <a:srgbClr val="303030"/>
                </a:solidFill>
                <a:latin typeface="Segoe UI Light" panose="020B0502040204020203" pitchFamily="34" charset="0"/>
              </a:rPr>
              <a:t>Illustration:Peter</a:t>
            </a:r>
            <a:r>
              <a:rPr lang="fr-FR" sz="1200" i="1" dirty="0">
                <a:solidFill>
                  <a:srgbClr val="303030"/>
                </a:solidFill>
                <a:latin typeface="Segoe UI Light" panose="020B0502040204020203" pitchFamily="34" charset="0"/>
              </a:rPr>
              <a:t> </a:t>
            </a:r>
            <a:r>
              <a:rPr lang="fr-FR" sz="1200" i="1" dirty="0" err="1">
                <a:solidFill>
                  <a:srgbClr val="303030"/>
                </a:solidFill>
                <a:latin typeface="Segoe UI Light" panose="020B0502040204020203" pitchFamily="34" charset="0"/>
              </a:rPr>
              <a:t>Ekström</a:t>
            </a:r>
            <a:endParaRPr lang="fr-FR" sz="1200" dirty="0"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39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ilamen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341453"/>
            <a:ext cx="8339559" cy="1012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itre 1"/>
          <p:cNvSpPr>
            <a:spLocks noGrp="1"/>
          </p:cNvSpPr>
          <p:nvPr>
            <p:ph type="title"/>
          </p:nvPr>
        </p:nvSpPr>
        <p:spPr>
          <a:xfrm>
            <a:off x="252473" y="174144"/>
            <a:ext cx="7886700" cy="1325563"/>
          </a:xfrm>
        </p:spPr>
        <p:txBody>
          <a:bodyPr>
            <a:normAutofit/>
          </a:bodyPr>
          <a:lstStyle/>
          <a:p>
            <a:r>
              <a:rPr lang="en-CA" sz="3600" dirty="0" smtClean="0">
                <a:solidFill>
                  <a:schemeClr val="bg1"/>
                </a:solidFill>
                <a:latin typeface="Segoe UI Light" panose="020B0502040204020203" pitchFamily="34" charset="0"/>
              </a:rPr>
              <a:t>Protrusions are actin based structures</a:t>
            </a:r>
            <a:endParaRPr lang="en-CA" sz="3600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47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341453"/>
            <a:ext cx="8339559" cy="1012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itre 1"/>
          <p:cNvSpPr>
            <a:spLocks noGrp="1"/>
          </p:cNvSpPr>
          <p:nvPr>
            <p:ph type="title"/>
          </p:nvPr>
        </p:nvSpPr>
        <p:spPr>
          <a:xfrm>
            <a:off x="252473" y="174144"/>
            <a:ext cx="7886700" cy="1325563"/>
          </a:xfrm>
        </p:spPr>
        <p:txBody>
          <a:bodyPr>
            <a:normAutofit/>
          </a:bodyPr>
          <a:lstStyle/>
          <a:p>
            <a:r>
              <a:rPr lang="en-CA" sz="3600" dirty="0" smtClean="0">
                <a:solidFill>
                  <a:schemeClr val="bg1"/>
                </a:solidFill>
                <a:latin typeface="Segoe UI Light" panose="020B0502040204020203" pitchFamily="34" charset="0"/>
              </a:rPr>
              <a:t>Goal: Characterize actin in protrusions</a:t>
            </a:r>
            <a:endParaRPr lang="en-CA" sz="3600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Image 7" descr="C:\Users\p0859855\SkyDrive\FCI\Filaments - superres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22" y="1480360"/>
            <a:ext cx="3928238" cy="515148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ZoneTexte 11"/>
          <p:cNvSpPr txBox="1"/>
          <p:nvPr/>
        </p:nvSpPr>
        <p:spPr>
          <a:xfrm>
            <a:off x="4728258" y="2594004"/>
            <a:ext cx="42594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latin typeface="Segoe UI Light" panose="020B0502040204020203" pitchFamily="34" charset="0"/>
              </a:rPr>
              <a:t>Segment actin structures and extract </a:t>
            </a:r>
            <a:r>
              <a:rPr lang="en-CA" sz="2400" dirty="0">
                <a:latin typeface="Segoe UI Light" panose="020B0502040204020203" pitchFamily="34" charset="0"/>
              </a:rPr>
              <a:t>geometrical </a:t>
            </a:r>
            <a:r>
              <a:rPr lang="en-CA" sz="2400" dirty="0" smtClean="0">
                <a:latin typeface="Segoe UI Light" panose="020B0502040204020203" pitchFamily="34" charset="0"/>
              </a:rPr>
              <a:t>parameters</a:t>
            </a:r>
            <a:r>
              <a:rPr lang="fr-FR" sz="2400" dirty="0" smtClean="0">
                <a:latin typeface="Segoe UI Light" pitchFamily="34" charset="0"/>
              </a:rPr>
              <a:t>: </a:t>
            </a:r>
          </a:p>
          <a:p>
            <a:r>
              <a:rPr lang="fr-FR" sz="2400" dirty="0" smtClean="0">
                <a:latin typeface="Segoe UI Light" pitchFamily="34" charset="0"/>
              </a:rPr>
              <a:t>-</a:t>
            </a:r>
            <a:r>
              <a:rPr lang="fr-FR" sz="2400" dirty="0" err="1" smtClean="0">
                <a:latin typeface="Segoe UI Light" pitchFamily="34" charset="0"/>
              </a:rPr>
              <a:t>Length</a:t>
            </a:r>
            <a:endParaRPr lang="fr-FR" sz="2400" dirty="0">
              <a:latin typeface="Segoe UI Light" pitchFamily="34" charset="0"/>
            </a:endParaRPr>
          </a:p>
          <a:p>
            <a:r>
              <a:rPr lang="fr-FR" sz="2400" dirty="0" smtClean="0">
                <a:latin typeface="Segoe UI Light" pitchFamily="34" charset="0"/>
              </a:rPr>
              <a:t>-Volume</a:t>
            </a:r>
          </a:p>
          <a:p>
            <a:r>
              <a:rPr lang="fr-FR" sz="2400" dirty="0" smtClean="0">
                <a:latin typeface="Segoe UI Light" pitchFamily="34" charset="0"/>
              </a:rPr>
              <a:t>-Angles </a:t>
            </a:r>
            <a:r>
              <a:rPr lang="fr-FR" sz="2400" dirty="0" err="1" smtClean="0">
                <a:latin typeface="Segoe UI Light" pitchFamily="34" charset="0"/>
              </a:rPr>
              <a:t>between</a:t>
            </a:r>
            <a:r>
              <a:rPr lang="fr-FR" sz="2400" dirty="0" smtClean="0">
                <a:latin typeface="Segoe UI Light" pitchFamily="34" charset="0"/>
              </a:rPr>
              <a:t> filaments</a:t>
            </a:r>
          </a:p>
          <a:p>
            <a:r>
              <a:rPr lang="fr-FR" sz="2400" dirty="0" smtClean="0">
                <a:latin typeface="Segoe UI Light" pitchFamily="34" charset="0"/>
              </a:rPr>
              <a:t>-</a:t>
            </a:r>
            <a:r>
              <a:rPr lang="fr-FR" sz="2400" dirty="0" err="1" smtClean="0">
                <a:latin typeface="Segoe UI Light" pitchFamily="34" charset="0"/>
              </a:rPr>
              <a:t>Density</a:t>
            </a:r>
            <a:endParaRPr lang="fr-FR" sz="2400" dirty="0" smtClean="0">
              <a:latin typeface="Segoe UI Light" pitchFamily="34" charset="0"/>
            </a:endParaRPr>
          </a:p>
          <a:p>
            <a:r>
              <a:rPr lang="fr-FR" sz="2400" dirty="0" smtClean="0">
                <a:latin typeface="Segoe UI Light" pitchFamily="34" charset="0"/>
              </a:rPr>
              <a:t>-</a:t>
            </a:r>
            <a:r>
              <a:rPr lang="fr-FR" sz="2400" dirty="0" err="1" smtClean="0">
                <a:latin typeface="Segoe UI Light" pitchFamily="34" charset="0"/>
              </a:rPr>
              <a:t>etc</a:t>
            </a:r>
            <a:endParaRPr lang="fr-FR" sz="2400" dirty="0" smtClean="0">
              <a:latin typeface="Segoe UI Light" pitchFamily="34" charset="0"/>
            </a:endParaRPr>
          </a:p>
          <a:p>
            <a:endParaRPr lang="fr-FR" sz="2400" dirty="0" smtClean="0">
              <a:latin typeface="Segoe UI Light" pitchFamily="34" charset="0"/>
            </a:endParaRPr>
          </a:p>
          <a:p>
            <a:pPr marL="342900" indent="-342900">
              <a:buFontTx/>
              <a:buChar char="-"/>
            </a:pPr>
            <a:endParaRPr lang="fr-FR" sz="2400" dirty="0">
              <a:latin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5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0068229"/>
              </p:ext>
            </p:extLst>
          </p:nvPr>
        </p:nvGraphicFramePr>
        <p:xfrm>
          <a:off x="1060292" y="2170230"/>
          <a:ext cx="3274684" cy="3274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Image" r:id="rId3" imgW="14222160" imgH="14222160" progId="Photoshop.Image.13">
                  <p:embed/>
                </p:oleObj>
              </mc:Choice>
              <mc:Fallback>
                <p:oleObj name="Image" r:id="rId3" imgW="14222160" imgH="14222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60292" y="2170230"/>
                        <a:ext cx="3274684" cy="32746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904615"/>
              </p:ext>
            </p:extLst>
          </p:nvPr>
        </p:nvGraphicFramePr>
        <p:xfrm>
          <a:off x="4607652" y="2170230"/>
          <a:ext cx="3274684" cy="3274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Image" r:id="rId5" imgW="14222160" imgH="14222160" progId="Photoshop.Image.13">
                  <p:embed/>
                </p:oleObj>
              </mc:Choice>
              <mc:Fallback>
                <p:oleObj name="Image" r:id="rId5" imgW="14222160" imgH="14222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07652" y="2170230"/>
                        <a:ext cx="3274684" cy="32746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341453"/>
            <a:ext cx="8339559" cy="1012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252473" y="174144"/>
            <a:ext cx="7886700" cy="1325563"/>
          </a:xfrm>
        </p:spPr>
        <p:txBody>
          <a:bodyPr>
            <a:normAutofit/>
          </a:bodyPr>
          <a:lstStyle/>
          <a:p>
            <a:r>
              <a:rPr lang="en-CA" sz="3600" dirty="0" smtClean="0">
                <a:solidFill>
                  <a:schemeClr val="bg1"/>
                </a:solidFill>
                <a:latin typeface="Segoe UI Light" panose="020B0502040204020203" pitchFamily="34" charset="0"/>
              </a:rPr>
              <a:t>If 3D is too complicated…</a:t>
            </a:r>
            <a:endParaRPr lang="en-CA" sz="3600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915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341453"/>
            <a:ext cx="8339559" cy="1012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itre 1"/>
          <p:cNvSpPr>
            <a:spLocks noGrp="1"/>
          </p:cNvSpPr>
          <p:nvPr>
            <p:ph type="title"/>
          </p:nvPr>
        </p:nvSpPr>
        <p:spPr>
          <a:xfrm>
            <a:off x="252473" y="174144"/>
            <a:ext cx="7886700" cy="1325563"/>
          </a:xfrm>
        </p:spPr>
        <p:txBody>
          <a:bodyPr/>
          <a:lstStyle/>
          <a:p>
            <a:r>
              <a:rPr lang="en-CA" dirty="0" smtClean="0">
                <a:solidFill>
                  <a:schemeClr val="bg1"/>
                </a:solidFill>
                <a:latin typeface="Segoe UI Light" panose="020B0502040204020203" pitchFamily="34" charset="0"/>
              </a:rPr>
              <a:t>Material provided</a:t>
            </a:r>
            <a:endParaRPr lang="en-CA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954911" y="3982965"/>
            <a:ext cx="63950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>
                <a:latin typeface="Segoe UI Light" panose="020B0502040204020203" pitchFamily="34" charset="0"/>
              </a:rPr>
              <a:t>Image files:</a:t>
            </a:r>
          </a:p>
          <a:p>
            <a:r>
              <a:rPr lang="en-CA" sz="2400" dirty="0" smtClean="0">
                <a:latin typeface="Segoe UI Light" panose="020B0502040204020203" pitchFamily="34" charset="0"/>
              </a:rPr>
              <a:t>-</a:t>
            </a:r>
            <a:r>
              <a:rPr lang="en-CA" sz="2400" dirty="0" err="1" smtClean="0">
                <a:latin typeface="Segoe UI Light" panose="020B0502040204020203" pitchFamily="34" charset="0"/>
              </a:rPr>
              <a:t>czi</a:t>
            </a:r>
            <a:r>
              <a:rPr lang="en-CA" sz="2400" dirty="0" smtClean="0">
                <a:latin typeface="Segoe UI Light" panose="020B0502040204020203" pitchFamily="34" charset="0"/>
              </a:rPr>
              <a:t> file (Zeiss proprietary file, use Zen from Zeiss or ImageJ/Fiji)</a:t>
            </a:r>
          </a:p>
          <a:p>
            <a:r>
              <a:rPr lang="en-CA" sz="2400" dirty="0" smtClean="0">
                <a:latin typeface="Segoe UI Light" panose="020B0502040204020203" pitchFamily="34" charset="0"/>
              </a:rPr>
              <a:t>-individual (16 bits) and merged channels (8 bits) tiff files for each plans of the z-scan (green is GFP-</a:t>
            </a:r>
            <a:r>
              <a:rPr lang="en-CA" sz="2400" dirty="0" err="1" smtClean="0">
                <a:latin typeface="Segoe UI Light" panose="020B0502040204020203" pitchFamily="34" charset="0"/>
              </a:rPr>
              <a:t>lifeact</a:t>
            </a:r>
            <a:r>
              <a:rPr lang="en-CA" sz="2400" dirty="0" smtClean="0">
                <a:latin typeface="Segoe UI Light" panose="020B0502040204020203" pitchFamily="34" charset="0"/>
              </a:rPr>
              <a:t>, red is  </a:t>
            </a:r>
            <a:r>
              <a:rPr lang="en-CA" sz="2400" dirty="0" err="1" smtClean="0">
                <a:latin typeface="Segoe UI Light" panose="020B0502040204020203" pitchFamily="34" charset="0"/>
              </a:rPr>
              <a:t>phalloidin</a:t>
            </a:r>
            <a:r>
              <a:rPr lang="en-CA" sz="2400" dirty="0" smtClean="0">
                <a:latin typeface="Segoe UI Light" panose="020B0502040204020203" pitchFamily="34" charset="0"/>
              </a:rPr>
              <a:t>)</a:t>
            </a:r>
          </a:p>
          <a:p>
            <a:r>
              <a:rPr lang="en-CA" sz="2400" dirty="0" smtClean="0">
                <a:latin typeface="Segoe UI Light" panose="020B0502040204020203" pitchFamily="34" charset="0"/>
              </a:rPr>
              <a:t>-dimensions </a:t>
            </a:r>
            <a:r>
              <a:rPr lang="en-CA" sz="2400" dirty="0" smtClean="0">
                <a:latin typeface="Segoe UI Light" panose="020B0502040204020203" pitchFamily="34" charset="0"/>
              </a:rPr>
              <a:t>(Word file</a:t>
            </a:r>
            <a:r>
              <a:rPr lang="en-CA" sz="2400" dirty="0" smtClean="0">
                <a:latin typeface="Segoe UI Light" panose="020B0502040204020203" pitchFamily="34" charset="0"/>
              </a:rPr>
              <a:t>)</a:t>
            </a:r>
            <a:endParaRPr lang="fr-FR" sz="2400" dirty="0" smtClean="0">
              <a:latin typeface="Segoe UI Light" pitchFamily="34" charset="0"/>
            </a:endParaRPr>
          </a:p>
        </p:txBody>
      </p:sp>
      <p:pic>
        <p:nvPicPr>
          <p:cNvPr id="3074" name="Picture 2" descr="Schematic outline of optical sec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635" y="1545702"/>
            <a:ext cx="2958014" cy="2341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224874" y="3568426"/>
            <a:ext cx="18015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i="1" dirty="0">
                <a:solidFill>
                  <a:srgbClr val="303030"/>
                </a:solidFill>
                <a:latin typeface="Segoe UI Light" panose="020B0502040204020203" pitchFamily="34" charset="0"/>
              </a:rPr>
              <a:t> </a:t>
            </a:r>
            <a:r>
              <a:rPr lang="fr-FR" sz="1200" i="1" dirty="0" err="1">
                <a:solidFill>
                  <a:srgbClr val="303030"/>
                </a:solidFill>
                <a:latin typeface="Segoe UI Light" panose="020B0502040204020203" pitchFamily="34" charset="0"/>
              </a:rPr>
              <a:t>Illustration:Peter</a:t>
            </a:r>
            <a:r>
              <a:rPr lang="fr-FR" sz="1200" i="1" dirty="0">
                <a:solidFill>
                  <a:srgbClr val="303030"/>
                </a:solidFill>
                <a:latin typeface="Segoe UI Light" panose="020B0502040204020203" pitchFamily="34" charset="0"/>
              </a:rPr>
              <a:t> </a:t>
            </a:r>
            <a:r>
              <a:rPr lang="fr-FR" sz="1200" i="1" dirty="0" err="1">
                <a:solidFill>
                  <a:srgbClr val="303030"/>
                </a:solidFill>
                <a:latin typeface="Segoe UI Light" panose="020B0502040204020203" pitchFamily="34" charset="0"/>
              </a:rPr>
              <a:t>Ekström</a:t>
            </a:r>
            <a:endParaRPr lang="fr-FR" sz="1200" dirty="0"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55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2726</TotalTime>
  <Words>226</Words>
  <Application>Microsoft Office PowerPoint</Application>
  <PresentationFormat>Affichage à l'écran (4:3)</PresentationFormat>
  <Paragraphs>42</Paragraphs>
  <Slides>11</Slides>
  <Notes>0</Notes>
  <HiddenSlides>0</HiddenSlides>
  <MMClips>1</MMClips>
  <ScaleCrop>false</ScaleCrop>
  <HeadingPairs>
    <vt:vector size="8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Segoe UI</vt:lpstr>
      <vt:lpstr>Segoe UI Light</vt:lpstr>
      <vt:lpstr>Wingdings</vt:lpstr>
      <vt:lpstr>Thème Office</vt:lpstr>
      <vt:lpstr>Image</vt:lpstr>
      <vt:lpstr>Présentation PowerPoint</vt:lpstr>
      <vt:lpstr>Présentation PowerPoint</vt:lpstr>
      <vt:lpstr>Border Cell Migration</vt:lpstr>
      <vt:lpstr>The Border Cell Cluster</vt:lpstr>
      <vt:lpstr>3D image acquisition</vt:lpstr>
      <vt:lpstr>Protrusions are actin based structures</vt:lpstr>
      <vt:lpstr>Goal: Characterize actin in protrusions</vt:lpstr>
      <vt:lpstr>If 3D is too complicated…</vt:lpstr>
      <vt:lpstr>Material provided</vt:lpstr>
      <vt:lpstr>Dimensions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Emery Gregory</dc:creator>
  <cp:lastModifiedBy>Gregory Emery</cp:lastModifiedBy>
  <cp:revision>52</cp:revision>
  <dcterms:created xsi:type="dcterms:W3CDTF">2014-06-18T20:15:13Z</dcterms:created>
  <dcterms:modified xsi:type="dcterms:W3CDTF">2017-02-28T22:12:27Z</dcterms:modified>
</cp:coreProperties>
</file>

<file path=docProps/thumbnail.jpeg>
</file>